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Assistant SemiBold"/>
      <p:regular r:id="rId26"/>
      <p:bold r:id="rId27"/>
    </p:embeddedFont>
    <p:embeddedFont>
      <p:font typeface="Assistant Light"/>
      <p:regular r:id="rId28"/>
      <p:bold r:id="rId29"/>
    </p:embeddedFont>
    <p:embeddedFont>
      <p:font typeface="Assistan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gI8/cz191JTJ69Ea/I3QVaI1hn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AssistantSemiBold-regular.fntdata"/><Relationship Id="rId25" Type="http://schemas.openxmlformats.org/officeDocument/2006/relationships/slide" Target="slides/slide18.xml"/><Relationship Id="rId28" Type="http://schemas.openxmlformats.org/officeDocument/2006/relationships/font" Target="fonts/AssistantLight-regular.fntdata"/><Relationship Id="rId27" Type="http://schemas.openxmlformats.org/officeDocument/2006/relationships/font" Target="fonts/AssistantSemiBold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AssistantLigh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ssistant-bold.fntdata"/><Relationship Id="rId30" Type="http://schemas.openxmlformats.org/officeDocument/2006/relationships/font" Target="fonts/Assistant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87" name="Google Shape;28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95" name="Google Shape;29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/>
              <a:t>Deal Facilitation: </a:t>
            </a: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Introductions to specialists (legal, HR, tax)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Angel investment</a:t>
            </a:r>
            <a:endParaRPr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IUK Fund</a:t>
            </a:r>
            <a:endParaRPr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Co-funding</a:t>
            </a:r>
            <a:endParaRPr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Free Coaching &amp; Advice: </a:t>
            </a:r>
            <a:endParaRPr b="1"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Face-to-face support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Tech Mentors: Yorkshire </a:t>
            </a:r>
            <a:endParaRPr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RSM/NorthInvest Mentoring Scheme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/>
              <a:t>Events &amp; Networking: 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/>
              <a:t>Connecting startups with investors and regional stakeholders </a:t>
            </a:r>
            <a:endParaRPr sz="1000"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/>
              <a:t>Deal Facilitation: </a:t>
            </a: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Introductions to specialists (legal, HR, tax)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Angel investment</a:t>
            </a:r>
            <a:endParaRPr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IUK Fund</a:t>
            </a:r>
            <a:endParaRPr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Co-funding</a:t>
            </a:r>
            <a:endParaRPr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Free Coaching &amp; Advice: </a:t>
            </a:r>
            <a:endParaRPr b="1"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0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Face-to-face support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- Tech Mentors: Yorkshire </a:t>
            </a:r>
            <a:endParaRPr sz="1000">
              <a:solidFill>
                <a:srgbClr val="545454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0" algn="l">
              <a:lnSpc>
                <a:spcPct val="1080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45454"/>
                </a:solidFill>
                <a:latin typeface="Assistant"/>
                <a:ea typeface="Assistant"/>
                <a:cs typeface="Assistant"/>
                <a:sym typeface="Assistant"/>
              </a:rPr>
              <a:t>RSM/NorthInvest Mentoring Scheme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/>
              <a:t>Events &amp; Networking: 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/>
              <a:t>Connecting startups with investors and regional stakeholders </a:t>
            </a:r>
            <a:endParaRPr sz="1000"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3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857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" type="body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3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" type="body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36"/>
          <p:cNvSpPr txBox="1"/>
          <p:nvPr>
            <p:ph idx="2" type="body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3" name="Google Shape;83;p3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" type="body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9" name="Google Shape;89;p37"/>
          <p:cNvSpPr txBox="1"/>
          <p:nvPr>
            <p:ph idx="2" type="body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0" name="Google Shape;90;p37"/>
          <p:cNvSpPr txBox="1"/>
          <p:nvPr>
            <p:ph idx="3" type="body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1" name="Google Shape;91;p37"/>
          <p:cNvSpPr txBox="1"/>
          <p:nvPr>
            <p:ph idx="4" type="body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2" name="Google Shape;92;p3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/>
          <p:nvPr>
            <p:ph type="title"/>
          </p:nvPr>
        </p:nvSpPr>
        <p:spPr>
          <a:xfrm>
            <a:off x="228600" y="136525"/>
            <a:ext cx="1504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" type="body"/>
          </p:nvPr>
        </p:nvSpPr>
        <p:spPr>
          <a:xfrm>
            <a:off x="1787525" y="136525"/>
            <a:ext cx="25557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3" name="Google Shape;103;p39"/>
          <p:cNvSpPr txBox="1"/>
          <p:nvPr>
            <p:ph idx="2" type="body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4" name="Google Shape;104;p3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9" name="Google Shape;109;p40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40"/>
          <p:cNvSpPr txBox="1"/>
          <p:nvPr>
            <p:ph idx="1" type="body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1" name="Google Shape;111;p4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4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idx="1" type="body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857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7" name="Google Shape;117;p4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4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9" name="Google Shape;119;p4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type="title"/>
          </p:nvPr>
        </p:nvSpPr>
        <p:spPr>
          <a:xfrm rot="5400000">
            <a:off x="2366250" y="1085769"/>
            <a:ext cx="2925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2" name="Google Shape;122;p42"/>
          <p:cNvSpPr txBox="1"/>
          <p:nvPr>
            <p:ph idx="1" type="body"/>
          </p:nvPr>
        </p:nvSpPr>
        <p:spPr>
          <a:xfrm rot="5400000">
            <a:off x="270750" y="95169"/>
            <a:ext cx="29256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8575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3" name="Google Shape;123;p4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4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5" name="Google Shape;125;p4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2" name="Google Shape;132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3" name="Google Shape;13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6" name="Google Shape;13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" name="Google Shape;151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2" name="Google Shape;15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5" name="Google Shape;15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9" name="Google Shape;159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0" name="Google Shape;160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1" name="Google Shape;16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4" name="Google Shape;164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5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" name="Google Shape;16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67300" y="146891"/>
            <a:ext cx="917850" cy="470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hyperlink" Target="https://www.fundhernorth.com/entrepreneur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328862"/>
            <a:ext cx="9277350" cy="6958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/>
          <p:nvPr/>
        </p:nvSpPr>
        <p:spPr>
          <a:xfrm rot="554583">
            <a:off x="-964431" y="2101687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7" name="Google Shape;177;p1"/>
          <p:cNvSpPr txBox="1"/>
          <p:nvPr/>
        </p:nvSpPr>
        <p:spPr>
          <a:xfrm>
            <a:off x="657225" y="3987050"/>
            <a:ext cx="6027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200" u="none" cap="none" strike="noStrike">
                <a:solidFill>
                  <a:srgbClr val="FF5757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PITCH DECK TEMPLATE</a:t>
            </a:r>
            <a:endParaRPr b="0" i="0" sz="3200" u="none" cap="none" strike="noStrike">
              <a:solidFill>
                <a:srgbClr val="FF5757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5757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pic>
        <p:nvPicPr>
          <p:cNvPr id="178" name="Google Shape;17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175" y="2512888"/>
            <a:ext cx="29527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0"/>
          <p:cNvPicPr preferRelativeResize="0"/>
          <p:nvPr/>
        </p:nvPicPr>
        <p:blipFill rotWithShape="1">
          <a:blip r:embed="rId3">
            <a:alphaModFix/>
          </a:blip>
          <a:srcRect b="28967" l="0" r="0" t="28971"/>
          <a:stretch/>
        </p:blipFill>
        <p:spPr>
          <a:xfrm>
            <a:off x="-247800" y="-1362000"/>
            <a:ext cx="9655992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1" name="Google Shape;251;p10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TRACTION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609600" y="30480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Growth metrics are key at early stage - show growth rates, number of current customers/forecast customers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Show your timeline and milestones to date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Customer success stories and/or testimonials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Highlight press, partnerships, accolades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 b="10043" l="0" r="0" t="10051"/>
          <a:stretch/>
        </p:blipFill>
        <p:spPr>
          <a:xfrm>
            <a:off x="-247800" y="-1057200"/>
            <a:ext cx="965598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9" name="Google Shape;259;p11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MARKETING STRATEGY/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ROUTE TO MARKET 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609600" y="34290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Where are your customers looking today and finding help - how will you reach them?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How will you achieve your target growth rates?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What are the most important and unique channels and methods you will use to find and win customers?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How are you doing it differently than others in the space?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How much will it cost to acquire a customer?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/>
          <p:cNvPicPr preferRelativeResize="0"/>
          <p:nvPr/>
        </p:nvPicPr>
        <p:blipFill rotWithShape="1">
          <a:blip r:embed="rId3">
            <a:alphaModFix/>
          </a:blip>
          <a:srcRect b="10057" l="0" r="0" t="10050"/>
          <a:stretch/>
        </p:blipFill>
        <p:spPr>
          <a:xfrm>
            <a:off x="-247800" y="-828600"/>
            <a:ext cx="965599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7" name="Google Shape;267;p12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CURRENT STATUS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609600" y="30480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Where are you on your development/growth roadmap?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How many customers or users do you have - are they paying?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Are you revenue-generating?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Have you reached breakeven?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8049" y="-1417475"/>
            <a:ext cx="9777701" cy="567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3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5" name="Google Shape;275;p13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TEAM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609600" y="29718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Highlight key team members and their prior positions, successes, domain expertise (bullet points preferable)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Demonstrate </a:t>
            </a:r>
            <a:r>
              <a:rPr b="0" i="0" lang="en-GB" sz="1300" u="sng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relevant </a:t>
            </a: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experience - don’t need a CV!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Remember:</a:t>
            </a:r>
            <a:r>
              <a:rPr b="0" i="0" lang="en-GB" sz="13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An investor invests in the team to deliver what they say they will.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888888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“Rather invest in an A Team with a B Plan, than a B Team with an A Plan.”</a:t>
            </a:r>
            <a:endParaRPr b="0" i="0" sz="1300" u="none" cap="none" strike="noStrike">
              <a:solidFill>
                <a:srgbClr val="888888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888888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Christopher Mirabile, Founder Launchpad Ventures</a:t>
            </a:r>
            <a:endParaRPr b="0" i="0" sz="1300" u="none" cap="none" strike="noStrike">
              <a:solidFill>
                <a:srgbClr val="888888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4"/>
          <p:cNvPicPr preferRelativeResize="0"/>
          <p:nvPr/>
        </p:nvPicPr>
        <p:blipFill rotWithShape="1">
          <a:blip r:embed="rId3">
            <a:alphaModFix/>
          </a:blip>
          <a:srcRect b="9787" l="0" r="0" t="9787"/>
          <a:stretch/>
        </p:blipFill>
        <p:spPr>
          <a:xfrm>
            <a:off x="-247800" y="-1057200"/>
            <a:ext cx="9655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4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3" name="Google Shape;283;p14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FINANCIALS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609600" y="29718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Include 3-5 years of financial projections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Mention key and critical assumptions in your model of expenses, customer conversion, market penetration (%)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Highlight each of these yearly for at least 3 years: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Assistant"/>
              <a:buChar char="-"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Total Customers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Assistant"/>
              <a:buChar char="-"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Total Revenue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Assistant"/>
              <a:buChar char="-"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Total Expense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Assistant"/>
              <a:buChar char="-"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EBITDA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5"/>
          <p:cNvPicPr preferRelativeResize="0"/>
          <p:nvPr/>
        </p:nvPicPr>
        <p:blipFill rotWithShape="1">
          <a:blip r:embed="rId3">
            <a:alphaModFix/>
          </a:blip>
          <a:srcRect b="9974" l="0" r="0" t="9974"/>
          <a:stretch/>
        </p:blipFill>
        <p:spPr>
          <a:xfrm>
            <a:off x="-247800" y="-1057200"/>
            <a:ext cx="96559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1" name="Google Shape;291;p15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COMPETITION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609600" y="29718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Where do you exist in the larger overall Market Space?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What are your Advantages?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How is your place in the market unique to you, and the right one for your company growth and customers?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Who are the competitors, why have they succeeded, and how do you truly differentiate from them?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Note:</a:t>
            </a:r>
            <a:r>
              <a:rPr b="1" i="0" lang="en-GB" sz="1300" u="none" cap="none" strike="noStrike">
                <a:solidFill>
                  <a:srgbClr val="36A9E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If you say you have no competitors at all, you have either beaten the odds or you haven’t found them yet - a red flag to an investor.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 b="10043" l="0" r="0" t="10051"/>
          <a:stretch/>
        </p:blipFill>
        <p:spPr>
          <a:xfrm>
            <a:off x="-247800" y="-1057200"/>
            <a:ext cx="9655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9" name="Google Shape;299;p16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INVESTMENT ASK 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609600" y="29718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State how much Capital you are raising, and with what general Terms: Equity, Debt, Convertible Note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What is the timing of your Capital raise?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Who are your existing and notable investors (if any)?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What are your key Use of Proceeds (as % of total raise) - what is the investment breakdown?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/>
        </p:nvSpPr>
        <p:spPr>
          <a:xfrm>
            <a:off x="505750" y="679299"/>
            <a:ext cx="5661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PITCH DECK:</a:t>
            </a:r>
            <a:r>
              <a:rPr b="1" i="0" lang="en-GB" sz="30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0" i="0" sz="3000" u="none" cap="none" strike="noStrike">
              <a:solidFill>
                <a:srgbClr val="FF5757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888888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DOS &amp; DON’TS</a:t>
            </a:r>
            <a:endParaRPr b="0" i="0" sz="3000" u="none" cap="none" strike="noStrike">
              <a:solidFill>
                <a:srgbClr val="888888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1326955" y="1768600"/>
            <a:ext cx="2717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Delegate design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581950" y="1678625"/>
            <a:ext cx="4062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✔️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1357199" y="2362047"/>
            <a:ext cx="17682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Practise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5417814" y="1714350"/>
            <a:ext cx="36204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Make up the figures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4771629" y="1638140"/>
            <a:ext cx="516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❌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1371923" y="2925913"/>
            <a:ext cx="3752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🗣💬💡🤩 Say it with graphics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460450" y="2163150"/>
            <a:ext cx="6492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✔️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505750" y="2726900"/>
            <a:ext cx="78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✔️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7"/>
          <p:cNvSpPr txBox="1"/>
          <p:nvPr/>
        </p:nvSpPr>
        <p:spPr>
          <a:xfrm>
            <a:off x="5417814" y="2362050"/>
            <a:ext cx="36204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Fall for false traction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4771629" y="2285840"/>
            <a:ext cx="516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❌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5417814" y="2973075"/>
            <a:ext cx="36204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Get defensive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4771629" y="2896865"/>
            <a:ext cx="516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❌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1371923" y="3515513"/>
            <a:ext cx="3752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Evidence customer priorities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9" name="Google Shape;319;p17"/>
          <p:cNvSpPr txBox="1"/>
          <p:nvPr/>
        </p:nvSpPr>
        <p:spPr>
          <a:xfrm>
            <a:off x="505750" y="3316500"/>
            <a:ext cx="78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✔️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"/>
          <p:cNvSpPr txBox="1"/>
          <p:nvPr/>
        </p:nvSpPr>
        <p:spPr>
          <a:xfrm>
            <a:off x="1371923" y="4060513"/>
            <a:ext cx="3752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Justify your ask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505750" y="3861500"/>
            <a:ext cx="78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✔️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5417814" y="3540425"/>
            <a:ext cx="36204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Use poor quality graphics</a:t>
            </a:r>
            <a:endParaRPr b="0" i="0" sz="1600" u="none" cap="none" strike="noStrike">
              <a:solidFill>
                <a:srgbClr val="FF575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4771629" y="3464215"/>
            <a:ext cx="5163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5757"/>
                </a:solidFill>
                <a:latin typeface="Assistant"/>
                <a:ea typeface="Assistant"/>
                <a:cs typeface="Assistant"/>
                <a:sym typeface="Assistant"/>
              </a:rPr>
              <a:t>❌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/>
          </a:blip>
          <a:srcRect b="2669" l="0" r="0" t="2669"/>
          <a:stretch/>
        </p:blipFill>
        <p:spPr>
          <a:xfrm>
            <a:off x="-247800" y="-1057200"/>
            <a:ext cx="9655994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0" name="Google Shape;330;p18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APPLY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609600" y="29718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If you would like to apply for investment, you can apply </a:t>
            </a:r>
            <a:r>
              <a:rPr b="0" i="0" lang="en-GB" sz="1300" u="sng" cap="none" strike="noStrike">
                <a:solidFill>
                  <a:schemeClr val="hlink"/>
                </a:solidFill>
                <a:latin typeface="Assistant"/>
                <a:ea typeface="Assistant"/>
                <a:cs typeface="Assistant"/>
                <a:sym typeface="Assistant"/>
                <a:hlinkClick r:id="rId4"/>
              </a:rPr>
              <a:t>here.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700" y="-662425"/>
            <a:ext cx="9203394" cy="613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/>
          <p:nvPr/>
        </p:nvSpPr>
        <p:spPr>
          <a:xfrm rot="554583">
            <a:off x="-964432" y="2041550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5" name="Google Shape;185;p3"/>
          <p:cNvSpPr txBox="1"/>
          <p:nvPr/>
        </p:nvSpPr>
        <p:spPr>
          <a:xfrm>
            <a:off x="650475" y="2149212"/>
            <a:ext cx="5661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5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COMMON DECK MISTAKES</a:t>
            </a:r>
            <a:endParaRPr b="0" i="0" sz="25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650475" y="2790250"/>
            <a:ext cx="8235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Too many slides and too much information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“Wordy slides” - avoid with Guy Kawasaki’s 10/20/30 Rule of Power Point for slide design. 10 slides / 20 minutes to present the slides / 30 point font or greater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Too many product details (remember your company is the product!)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Belittling competitors or denying they exist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False/silly assumptions you can’t back up or don’t have data on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False confidence or arrogance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74824" y="-142200"/>
            <a:ext cx="12220048" cy="30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"/>
          <p:cNvSpPr/>
          <p:nvPr/>
        </p:nvSpPr>
        <p:spPr>
          <a:xfrm rot="554583">
            <a:off x="-964432" y="2270150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3" name="Google Shape;193;p2"/>
          <p:cNvSpPr txBox="1"/>
          <p:nvPr/>
        </p:nvSpPr>
        <p:spPr>
          <a:xfrm>
            <a:off x="646900" y="2255224"/>
            <a:ext cx="5661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PURPOSE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94" name="Google Shape;194;p2"/>
          <p:cNvSpPr txBox="1"/>
          <p:nvPr/>
        </p:nvSpPr>
        <p:spPr>
          <a:xfrm>
            <a:off x="646900" y="2959025"/>
            <a:ext cx="7419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Open investors minds to your vision - get them excited to know more!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The story you craft in your Deck gets them engaged to start filling in the blanks for themselves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Give enough information to grab their interest, but not too much as to overwhelm them or have your story lose clarity and focus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Your Deck should be able to stand on its own, without your presentation.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Compelling decks are concise, tell a story, are visual, 14-15 slides.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4925" y="-1492900"/>
            <a:ext cx="9646598" cy="643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"/>
          <p:cNvSpPr/>
          <p:nvPr/>
        </p:nvSpPr>
        <p:spPr>
          <a:xfrm rot="554583">
            <a:off x="-964432" y="2041550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Google Shape;201;p4"/>
          <p:cNvSpPr txBox="1"/>
          <p:nvPr/>
        </p:nvSpPr>
        <p:spPr>
          <a:xfrm>
            <a:off x="265900" y="2126224"/>
            <a:ext cx="5661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PITCH DECK CONTENTS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6A9E1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265900" y="2920913"/>
            <a:ext cx="3309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AutoNum type="arabicPeriod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Problem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AutoNum type="arabicPeriod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Solution 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AutoNum type="arabicPeriod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Market 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AutoNum type="arabicPeriod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Revenue Model 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AutoNum type="arabicPeriod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Traction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2744538" y="2920925"/>
            <a:ext cx="36549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6. Route to Market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7. Current Status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8. Competition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9. Team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10. Financials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5232513" y="2920925"/>
            <a:ext cx="36549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11. The Ask: 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Char char="-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Valuation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Char char="-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How much are you looking for? 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Char char="-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In return for what equity %?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Char char="-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Funding breakdown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ssistant"/>
              <a:buChar char="-"/>
            </a:pPr>
            <a:r>
              <a:rPr b="0" i="0" lang="en-GB" sz="18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Exit strategy/Investor ROI</a:t>
            </a:r>
            <a:endParaRPr b="0" i="0" sz="18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"/>
          <p:cNvPicPr preferRelativeResize="0"/>
          <p:nvPr/>
        </p:nvPicPr>
        <p:blipFill rotWithShape="1">
          <a:blip r:embed="rId3">
            <a:alphaModFix/>
          </a:blip>
          <a:srcRect b="7798" l="0" r="0" t="7798"/>
          <a:stretch/>
        </p:blipFill>
        <p:spPr>
          <a:xfrm>
            <a:off x="1663" y="-1118675"/>
            <a:ext cx="91406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"/>
          <p:cNvSpPr/>
          <p:nvPr/>
        </p:nvSpPr>
        <p:spPr>
          <a:xfrm rot="554583">
            <a:off x="-964432" y="2041550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1" name="Google Shape;211;p5"/>
          <p:cNvSpPr txBox="1"/>
          <p:nvPr/>
        </p:nvSpPr>
        <p:spPr>
          <a:xfrm>
            <a:off x="646900" y="2483825"/>
            <a:ext cx="5928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INTRODUCTION/ELEVATOR PITCH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609600" y="3124200"/>
            <a:ext cx="8647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A quick one-liner summary that combines your vision/product and the mission of your company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Keep it short and memorable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Try: making it relatable… as in “We are X for Y”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(“We are AirBNB for Event Spaces”)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(“We are the Starbucks of Frozen Yogurt”)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 b="10043" l="0" r="0" t="10051"/>
          <a:stretch/>
        </p:blipFill>
        <p:spPr>
          <a:xfrm>
            <a:off x="-247800" y="-1057200"/>
            <a:ext cx="96559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9" name="Google Shape;219;p6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36A9E1"/>
                </a:solidFill>
                <a:highlight>
                  <a:srgbClr val="FF5757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PROBLEM</a:t>
            </a:r>
            <a:endParaRPr b="0" i="0" sz="3000" u="none" cap="none" strike="noStrike">
              <a:solidFill>
                <a:srgbClr val="36A9E1"/>
              </a:solidFill>
              <a:highlight>
                <a:srgbClr val="FF5757"/>
              </a:highlight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609600" y="30480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Define the real problem/need you’re solving, and for who.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Avoid vague, catch-all, language and demonstrate market demand using any stats/evidence relevant to your proposition.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7"/>
          <p:cNvPicPr preferRelativeResize="0"/>
          <p:nvPr/>
        </p:nvPicPr>
        <p:blipFill rotWithShape="1">
          <a:blip r:embed="rId3">
            <a:alphaModFix/>
          </a:blip>
          <a:srcRect b="14487" l="0" r="0" t="14488"/>
          <a:stretch/>
        </p:blipFill>
        <p:spPr>
          <a:xfrm>
            <a:off x="-247800" y="-1057200"/>
            <a:ext cx="965599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7" name="Google Shape;227;p7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SOLUTION 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609600" y="30480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Introduce your product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Tell the story of your customer and how customers use/value your product or service - is it a priority for them?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Images and visuals are better than lots of text - show don’t tell!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8"/>
          <p:cNvPicPr preferRelativeResize="0"/>
          <p:nvPr/>
        </p:nvPicPr>
        <p:blipFill rotWithShape="1">
          <a:blip r:embed="rId3">
            <a:alphaModFix/>
          </a:blip>
          <a:srcRect b="6063" l="0" r="0" t="6063"/>
          <a:stretch/>
        </p:blipFill>
        <p:spPr>
          <a:xfrm>
            <a:off x="-247800" y="-1438200"/>
            <a:ext cx="9655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8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5" name="Google Shape;235;p8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MARKET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609600" y="30480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Define Your Market: What business/sector are you in? What is your niche?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Market Size: How large is you Total Addressable Market (TAM) and 2-3% of that market (Serviceable Addressable Market (SAM))?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Customers: Clearly define exactly who you serve - does your product/service solve a key pain point for them?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Macro Trends and insights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6A9E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9"/>
          <p:cNvPicPr preferRelativeResize="0"/>
          <p:nvPr/>
        </p:nvPicPr>
        <p:blipFill rotWithShape="1">
          <a:blip r:embed="rId3">
            <a:alphaModFix/>
          </a:blip>
          <a:srcRect b="12862" l="0" r="0" t="12863"/>
          <a:stretch/>
        </p:blipFill>
        <p:spPr>
          <a:xfrm>
            <a:off x="-247800" y="-1057200"/>
            <a:ext cx="9655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9"/>
          <p:cNvSpPr/>
          <p:nvPr/>
        </p:nvSpPr>
        <p:spPr>
          <a:xfrm rot="554583">
            <a:off x="-964432" y="2071625"/>
            <a:ext cx="12180461" cy="4110822"/>
          </a:xfrm>
          <a:custGeom>
            <a:rect b="b" l="l" r="r" t="t"/>
            <a:pathLst>
              <a:path extrusionOk="0" h="1913890" w="5670900">
                <a:moveTo>
                  <a:pt x="0" y="0"/>
                </a:moveTo>
                <a:lnTo>
                  <a:pt x="5670900" y="0"/>
                </a:lnTo>
                <a:lnTo>
                  <a:pt x="567090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3" name="Google Shape;243;p9"/>
          <p:cNvSpPr txBox="1"/>
          <p:nvPr/>
        </p:nvSpPr>
        <p:spPr>
          <a:xfrm>
            <a:off x="646900" y="2315375"/>
            <a:ext cx="5881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3000" u="none" cap="none" strike="noStrike">
                <a:solidFill>
                  <a:srgbClr val="FF5757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REVENUE MODEL</a:t>
            </a:r>
            <a:endParaRPr b="0" i="0" sz="3000" u="none" cap="none" strike="noStrike">
              <a:solidFill>
                <a:srgbClr val="FF5757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609600" y="3048000"/>
            <a:ext cx="7959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Who is your primary customer/beachhead market?  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How do you make money - remember: unless you’re a not for profit, you need to sustain yourself/make money!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What is the pricing structure/model - include price per unit and margins here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Revenue and number of customers to date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Show basic math on revenues and conversion rates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434343"/>
                </a:solidFill>
                <a:latin typeface="Assistant"/>
                <a:ea typeface="Assistant"/>
                <a:cs typeface="Assistant"/>
                <a:sym typeface="Assistant"/>
              </a:rPr>
              <a:t>Demonstrate the life-time value of an average customer - how many months, how much money?</a:t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34343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