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4" r:id="rId2"/>
    <p:sldMasterId id="2147483729" r:id="rId3"/>
    <p:sldMasterId id="2147483742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7" r:id="rId6"/>
    <p:sldId id="268" r:id="rId7"/>
    <p:sldId id="269" r:id="rId8"/>
    <p:sldId id="275" r:id="rId9"/>
    <p:sldId id="270" r:id="rId10"/>
    <p:sldId id="276" r:id="rId11"/>
    <p:sldId id="271" r:id="rId12"/>
    <p:sldId id="277" r:id="rId13"/>
    <p:sldId id="272" r:id="rId14"/>
    <p:sldId id="278" r:id="rId15"/>
    <p:sldId id="273" r:id="rId16"/>
    <p:sldId id="279" r:id="rId17"/>
    <p:sldId id="274" r:id="rId18"/>
    <p:sldId id="280" r:id="rId19"/>
    <p:sldId id="283" r:id="rId20"/>
    <p:sldId id="284" r:id="rId21"/>
    <p:sldId id="285" r:id="rId22"/>
    <p:sldId id="292" r:id="rId23"/>
    <p:sldId id="289" r:id="rId24"/>
    <p:sldId id="290" r:id="rId25"/>
    <p:sldId id="291" r:id="rId26"/>
    <p:sldId id="286" r:id="rId27"/>
    <p:sldId id="287" r:id="rId28"/>
    <p:sldId id="293" r:id="rId29"/>
    <p:sldId id="288" r:id="rId30"/>
    <p:sldId id="294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FC6"/>
    <a:srgbClr val="DED9CC"/>
    <a:srgbClr val="4472C4"/>
    <a:srgbClr val="FF3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Objects="1">
      <p:cViewPr varScale="1">
        <p:scale>
          <a:sx n="127" d="100"/>
          <a:sy n="127" d="100"/>
        </p:scale>
        <p:origin x="696" y="168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323-3FAE-2744-9717-D856E3CBC385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783D-251A-0849-88A1-DC353606C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0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A757E-0024-4000-9B80-F93A6DC6C42A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C2E7-4744-4DA5-8C70-4D249663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7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3A787-70F0-4754-BCD6-FAE81C3E7445}"/>
              </a:ext>
            </a:extLst>
          </p:cNvPr>
          <p:cNvGrpSpPr/>
          <p:nvPr userDrawn="1"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DD4D8D-08AD-4A78-9DDF-DEB46CDD8F44}"/>
                </a:ext>
              </a:extLst>
            </p:cNvPr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00FB35-8FA5-47B2-A3BD-BEE68D3E0AA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5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019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0DE5BF82-1486-420D-94ED-94D3C9708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CA9D2ADC-3502-4BD1-8102-1A1A868C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00" y="0"/>
            <a:ext cx="3379267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67680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EC66827-B3D1-4568-AA96-FC1CEB4D6C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1B7F6-B9E2-486E-802D-E140953830C6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7D7800B-9565-4A86-BFED-04C85E4437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6" name="Picture 1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6BEB360F-0970-4AA1-9531-1B3DB186C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67680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pic>
        <p:nvPicPr>
          <p:cNvPr id="16" name="Picture 1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4822CF3C-ADA2-4B0F-B61B-09AAAC656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ing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102592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Connecting people</a:t>
            </a:r>
          </a:p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to drive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798823"/>
            <a:ext cx="82928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— Find expertise</a:t>
            </a:r>
          </a:p>
          <a:p>
            <a:r>
              <a:rPr lang="en-GB" sz="3000" dirty="0"/>
              <a:t>  — Find markets</a:t>
            </a:r>
          </a:p>
          <a:p>
            <a:r>
              <a:rPr lang="en-GB" sz="3000" dirty="0"/>
              <a:t>    — Find finance</a:t>
            </a:r>
          </a:p>
        </p:txBody>
      </p:sp>
    </p:spTree>
    <p:extLst>
      <p:ext uri="{BB962C8B-B14F-4D97-AF65-F5344CB8AC3E}">
        <p14:creationId xmlns:p14="http://schemas.microsoft.com/office/powerpoint/2010/main" val="52816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uture. F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The Future. Faster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949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As a network partner of Innovate UK,</a:t>
            </a:r>
            <a:br>
              <a:rPr lang="en-GB" sz="2400" dirty="0"/>
            </a:br>
            <a:r>
              <a:rPr lang="en-GB" sz="2400" dirty="0"/>
              <a:t>KTN combines expertise in all sectors</a:t>
            </a:r>
            <a:br>
              <a:rPr lang="en-GB" sz="2400" dirty="0"/>
            </a:br>
            <a:r>
              <a:rPr lang="en-GB" sz="2400" dirty="0"/>
              <a:t>with the ability to cross boundaries</a:t>
            </a:r>
          </a:p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Connecting with KTN can lead</a:t>
            </a:r>
            <a:br>
              <a:rPr lang="en-GB" sz="2400" dirty="0"/>
            </a:br>
            <a:r>
              <a:rPr lang="en-GB" sz="2400" dirty="0"/>
              <a:t>to potential collaborations,</a:t>
            </a:r>
            <a:br>
              <a:rPr lang="en-GB" sz="2400" dirty="0"/>
            </a:br>
            <a:r>
              <a:rPr lang="en-GB" sz="2400" dirty="0"/>
              <a:t>horizon-expanding events and</a:t>
            </a:r>
            <a:br>
              <a:rPr lang="en-GB" sz="2400" dirty="0"/>
            </a:br>
            <a:r>
              <a:rPr lang="en-GB" sz="2400" dirty="0"/>
              <a:t>innovation insights relevant to</a:t>
            </a:r>
            <a:br>
              <a:rPr lang="en-GB" sz="2400" dirty="0"/>
            </a:br>
            <a:r>
              <a:rPr lang="en-GB" sz="2400" dirty="0"/>
              <a:t>your needs</a:t>
            </a:r>
          </a:p>
        </p:txBody>
      </p:sp>
    </p:spTree>
    <p:extLst>
      <p:ext uri="{BB962C8B-B14F-4D97-AF65-F5344CB8AC3E}">
        <p14:creationId xmlns:p14="http://schemas.microsoft.com/office/powerpoint/2010/main" val="130695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through innov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Growth through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448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Helping you make</a:t>
            </a:r>
            <a:br>
              <a:rPr lang="en-GB" sz="2400" dirty="0"/>
            </a:br>
            <a:r>
              <a:rPr lang="en-GB" sz="2400" dirty="0"/>
              <a:t>a success of your ideas</a:t>
            </a:r>
            <a:br>
              <a:rPr lang="en-GB" sz="2400" dirty="0"/>
            </a:br>
            <a:r>
              <a:rPr lang="en-GB" sz="2400" dirty="0"/>
              <a:t>delivers growth for</a:t>
            </a:r>
            <a:br>
              <a:rPr lang="en-GB" sz="2400" dirty="0"/>
            </a:br>
            <a:r>
              <a:rPr lang="en-GB" sz="2400" dirty="0"/>
              <a:t>the UK economy</a:t>
            </a:r>
          </a:p>
        </p:txBody>
      </p:sp>
    </p:spTree>
    <p:extLst>
      <p:ext uri="{BB962C8B-B14F-4D97-AF65-F5344CB8AC3E}">
        <p14:creationId xmlns:p14="http://schemas.microsoft.com/office/powerpoint/2010/main" val="334036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How it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3052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Attend events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Receive expert advice</a:t>
            </a:r>
            <a:br>
              <a:rPr lang="en-GB" sz="2400" dirty="0"/>
            </a:br>
            <a:r>
              <a:rPr lang="en-GB" sz="2400" dirty="0"/>
              <a:t>&amp; insights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Get help with</a:t>
            </a:r>
            <a:br>
              <a:rPr lang="en-GB" sz="2400" dirty="0"/>
            </a:br>
            <a:r>
              <a:rPr lang="en-GB" sz="2400" dirty="0"/>
              <a:t>crossing sectors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Introductions to</a:t>
            </a:r>
            <a:br>
              <a:rPr lang="en-GB" sz="2400" dirty="0"/>
            </a:br>
            <a:r>
              <a:rPr lang="en-GB" sz="2400" dirty="0"/>
              <a:t>new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10055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ipp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Business support offered by KTN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Access to funding and finance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Horizon 2020 guidance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Embedding design and</a:t>
            </a:r>
            <a:br>
              <a:rPr lang="en-GB" sz="2400" dirty="0"/>
            </a:br>
            <a:r>
              <a:rPr lang="en-GB" sz="2400" dirty="0"/>
              <a:t>sustainability in innovation</a:t>
            </a:r>
          </a:p>
        </p:txBody>
      </p:sp>
    </p:spTree>
    <p:extLst>
      <p:ext uri="{BB962C8B-B14F-4D97-AF65-F5344CB8AC3E}">
        <p14:creationId xmlns:p14="http://schemas.microsoft.com/office/powerpoint/2010/main" val="232738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ies and pro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Activities and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From roadmaps to steering groups</a:t>
            </a:r>
            <a:br>
              <a:rPr lang="en-GB" sz="2400" dirty="0"/>
            </a:br>
            <a:r>
              <a:rPr lang="en-GB" sz="2400" dirty="0"/>
              <a:t>from influencing government policy</a:t>
            </a:r>
            <a:br>
              <a:rPr lang="en-GB" sz="2400" dirty="0"/>
            </a:br>
            <a:r>
              <a:rPr lang="en-GB" sz="2400" dirty="0"/>
              <a:t>to special interest groups,</a:t>
            </a:r>
            <a:br>
              <a:rPr lang="en-GB" sz="2400" dirty="0"/>
            </a:br>
            <a:r>
              <a:rPr lang="en-GB" sz="2400" dirty="0"/>
              <a:t>our activities and projects</a:t>
            </a:r>
            <a:br>
              <a:rPr lang="en-GB" sz="2400" dirty="0"/>
            </a:br>
            <a:r>
              <a:rPr lang="en-GB" sz="2400" dirty="0"/>
              <a:t>evolve constantly</a:t>
            </a:r>
            <a:br>
              <a:rPr lang="en-GB" sz="2400" dirty="0"/>
            </a:br>
            <a:r>
              <a:rPr lang="en-GB" sz="2400" dirty="0"/>
              <a:t>to reflect industry needs</a:t>
            </a:r>
          </a:p>
        </p:txBody>
      </p:sp>
    </p:spTree>
    <p:extLst>
      <p:ext uri="{BB962C8B-B14F-4D97-AF65-F5344CB8AC3E}">
        <p14:creationId xmlns:p14="http://schemas.microsoft.com/office/powerpoint/2010/main" val="168307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cre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>
                <a:solidFill>
                  <a:schemeClr val="tx2"/>
                </a:solidFill>
              </a:rPr>
              <a:t>Value create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£1 grant</a:t>
            </a:r>
          </a:p>
          <a:p>
            <a:r>
              <a:rPr lang="en-GB" sz="3000" dirty="0"/>
              <a:t>&gt; 12.5 multiplier</a:t>
            </a:r>
          </a:p>
          <a:p>
            <a:r>
              <a:rPr lang="en-GB" sz="3000" dirty="0"/>
              <a:t>&gt; £50 project value</a:t>
            </a:r>
          </a:p>
          <a:p>
            <a:r>
              <a:rPr lang="en-GB" sz="3000" dirty="0"/>
              <a:t>at 5 years</a:t>
            </a:r>
          </a:p>
        </p:txBody>
      </p:sp>
    </p:spTree>
    <p:extLst>
      <p:ext uri="{BB962C8B-B14F-4D97-AF65-F5344CB8AC3E}">
        <p14:creationId xmlns:p14="http://schemas.microsoft.com/office/powerpoint/2010/main" val="350488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o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D721-F241-4394-B779-3C7A886E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F72CE1-4832-461C-83AC-D52A05F18BF6}"/>
              </a:ext>
            </a:extLst>
          </p:cNvPr>
          <p:cNvSpPr/>
          <p:nvPr userDrawn="1"/>
        </p:nvSpPr>
        <p:spPr>
          <a:xfrm>
            <a:off x="0" y="720000"/>
            <a:ext cx="2123728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Big Solar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DC17F-9022-4498-B08E-9A19048EC5B9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Enabling flexible use of solar energy</a:t>
            </a:r>
          </a:p>
        </p:txBody>
      </p:sp>
    </p:spTree>
    <p:extLst>
      <p:ext uri="{BB962C8B-B14F-4D97-AF65-F5344CB8AC3E}">
        <p14:creationId xmlns:p14="http://schemas.microsoft.com/office/powerpoint/2010/main" val="727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B4C4DCB-C007-456B-B070-60C56333F3D3}"/>
              </a:ext>
            </a:extLst>
          </p:cNvPr>
          <p:cNvGrpSpPr/>
          <p:nvPr userDrawn="1"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19384A-5105-46A2-A7E2-145753F21E7C}"/>
                </a:ext>
              </a:extLst>
            </p:cNvPr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D7D35E-B68C-464E-A48F-C035ED335743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6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7951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0DE5BF82-1486-420D-94ED-94D3C9708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CA9D2ADC-3502-4BD1-8102-1A1A868C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33" y="0"/>
            <a:ext cx="3379267" cy="3132000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423BDBE-2C25-48E5-B1A8-A0A7CBC1FF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74471-6843-4EC1-8C73-85D6D94F1D7A}"/>
              </a:ext>
            </a:extLst>
          </p:cNvPr>
          <p:cNvSpPr txBox="1"/>
          <p:nvPr userDrawn="1"/>
        </p:nvSpPr>
        <p:spPr>
          <a:xfrm>
            <a:off x="4788022" y="3713942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2C80385-6820-49A0-8595-5D698ED311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53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me Technolog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4312242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Biome Technologies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Next-generation renewable plastics</a:t>
            </a:r>
          </a:p>
        </p:txBody>
      </p:sp>
    </p:spTree>
    <p:extLst>
      <p:ext uri="{BB962C8B-B14F-4D97-AF65-F5344CB8AC3E}">
        <p14:creationId xmlns:p14="http://schemas.microsoft.com/office/powerpoint/2010/main" val="9048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62005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Cool Curve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868144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Better designed energy-efficient lightbulbs</a:t>
            </a:r>
          </a:p>
        </p:txBody>
      </p:sp>
    </p:spTree>
    <p:extLst>
      <p:ext uri="{BB962C8B-B14F-4D97-AF65-F5344CB8AC3E}">
        <p14:creationId xmlns:p14="http://schemas.microsoft.com/office/powerpoint/2010/main" val="50328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135991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 err="1">
                <a:solidFill>
                  <a:schemeClr val="tx2"/>
                </a:solidFill>
              </a:rPr>
              <a:t>Fetu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31997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>
                <a:solidFill>
                  <a:schemeClr val="bg1"/>
                </a:solidFill>
              </a:rPr>
              <a:t>Making engines ultra-efficient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F Recov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330413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MDF Recovery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3167844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Recycling MDF waste</a:t>
            </a:r>
          </a:p>
        </p:txBody>
      </p:sp>
    </p:spTree>
    <p:extLst>
      <p:ext uri="{BB962C8B-B14F-4D97-AF65-F5344CB8AC3E}">
        <p14:creationId xmlns:p14="http://schemas.microsoft.com/office/powerpoint/2010/main" val="339587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440033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Wideblue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40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Personal monitoring for respiratory care</a:t>
            </a:r>
          </a:p>
        </p:txBody>
      </p:sp>
    </p:spTree>
    <p:extLst>
      <p:ext uri="{BB962C8B-B14F-4D97-AF65-F5344CB8AC3E}">
        <p14:creationId xmlns:p14="http://schemas.microsoft.com/office/powerpoint/2010/main" val="155267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AEA29-19F9-4AE6-9A1D-32D2C3DD9BB6}"/>
              </a:ext>
            </a:extLst>
          </p:cNvPr>
          <p:cNvSpPr/>
          <p:nvPr userDrawn="1"/>
        </p:nvSpPr>
        <p:spPr>
          <a:xfrm>
            <a:off x="0" y="4588038"/>
            <a:ext cx="9144000" cy="576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pic>
        <p:nvPicPr>
          <p:cNvPr id="9" name="Picture 8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96A6B72-1002-4469-9CFB-BE76EB5C7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32" y="0"/>
            <a:ext cx="3357668" cy="3132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5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019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6286821-C2C3-4786-9AB8-26011A442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AEA29-19F9-4AE6-9A1D-32D2C3DD9BB6}"/>
              </a:ext>
            </a:extLst>
          </p:cNvPr>
          <p:cNvSpPr/>
          <p:nvPr userDrawn="1"/>
        </p:nvSpPr>
        <p:spPr>
          <a:xfrm>
            <a:off x="0" y="4588038"/>
            <a:ext cx="9144000" cy="576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B1AA2-276B-464B-8CE0-83686ADE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7" y="180000"/>
            <a:ext cx="5184000" cy="568491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EED-323A-49F5-BC19-B4687BC2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7" y="699542"/>
            <a:ext cx="5184000" cy="684076"/>
          </a:xfrm>
        </p:spPr>
        <p:txBody>
          <a:bodyPr anchor="t" anchorCtr="0"/>
          <a:lstStyle>
            <a:lvl1pPr marL="0" indent="0" algn="l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29B-9AF9-46EA-B0D6-5BE690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pic>
        <p:nvPicPr>
          <p:cNvPr id="9" name="Picture 8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96A6B72-1002-4469-9CFB-BE76EB5C7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32" y="0"/>
            <a:ext cx="3357668" cy="3132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E33F4-5F3A-4DAE-8E4B-9B8C7E5A7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671514"/>
            <a:ext cx="5184000" cy="504055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2845D18-0EA1-4CAE-8307-236D9E791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524" y="2175569"/>
            <a:ext cx="5184000" cy="54019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6286821-C2C3-4786-9AB8-26011A442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242C192-1D0C-48EC-98FC-934EB09A5C9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7D8AA-DD78-44AE-8FC5-1D16BE59D0FE}"/>
              </a:ext>
            </a:extLst>
          </p:cNvPr>
          <p:cNvSpPr txBox="1"/>
          <p:nvPr userDrawn="1"/>
        </p:nvSpPr>
        <p:spPr>
          <a:xfrm>
            <a:off x="4788022" y="3713942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6B6FC0B-F9E6-4F4E-AEB4-7004FA9D5C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291830"/>
            <a:ext cx="1152000" cy="115200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04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</p:spTree>
    <p:extLst>
      <p:ext uri="{BB962C8B-B14F-4D97-AF65-F5344CB8AC3E}">
        <p14:creationId xmlns:p14="http://schemas.microsoft.com/office/powerpoint/2010/main" val="3081709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AFB48-1287-46CF-B331-F77A3D0F14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329613"/>
            <a:ext cx="3960000" cy="3150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467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E232C-5C51-45B1-A229-215729218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0563" y="1347962"/>
            <a:ext cx="3960000" cy="31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</p:spTree>
    <p:extLst>
      <p:ext uri="{BB962C8B-B14F-4D97-AF65-F5344CB8AC3E}">
        <p14:creationId xmlns:p14="http://schemas.microsoft.com/office/powerpoint/2010/main" val="1706073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27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45AA-8861-4AB2-B2EE-49A625E0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FDA40-BC52-4595-B6E4-A5E0287BBF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68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51F73-35C6-4451-88A0-EE819D3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</p:spTree>
    <p:extLst>
      <p:ext uri="{BB962C8B-B14F-4D97-AF65-F5344CB8AC3E}">
        <p14:creationId xmlns:p14="http://schemas.microsoft.com/office/powerpoint/2010/main" val="1994751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4417516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Third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Fourth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FC736-41CF-4172-98B3-C7873D151EA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C82A6-E8E3-4E62-9491-09DFAB0F3F1E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3003FC2-61EF-4450-89A0-438219A2D2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7C94B6C2-046D-4283-A885-504A21CFA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56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Third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Fourth level</a:t>
            </a:r>
          </a:p>
          <a:p>
            <a:pPr marL="271463" lvl="1" indent="-27146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Font typeface="Calibri" panose="020F0502020204030204" pitchFamily="34" charset="0"/>
              <a:buChar char="‒"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5031E30E-7722-42D8-846D-682B820AF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2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EC66827-B3D1-4568-AA96-FC1CEB4D6C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1B7F6-B9E2-486E-802D-E140953830C6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7D7800B-9565-4A86-BFED-04C85E4437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6" name="Picture 1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FFA6161D-5F75-4A7C-846D-5EFC37425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7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A9217-7EF8-4947-B9C6-E922A36D3168}"/>
              </a:ext>
            </a:extLst>
          </p:cNvPr>
          <p:cNvSpPr txBox="1"/>
          <p:nvPr userDrawn="1"/>
        </p:nvSpPr>
        <p:spPr>
          <a:xfrm>
            <a:off x="287337" y="2643940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twitter: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DAB17C-F12B-4777-AF2D-B3507E335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668" y="1348680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1">
                <a:solidFill>
                  <a:schemeClr val="tx2"/>
                </a:solidFill>
              </a:defRPr>
            </a:lvl2pPr>
            <a:lvl3pPr marL="0" indent="0">
              <a:buNone/>
              <a:defRPr sz="3000" b="1">
                <a:solidFill>
                  <a:schemeClr val="tx2"/>
                </a:solidFill>
              </a:defRPr>
            </a:lvl3pPr>
            <a:lvl4pPr marL="0" indent="0">
              <a:buNone/>
              <a:defRPr sz="3000" b="1">
                <a:solidFill>
                  <a:schemeClr val="tx2"/>
                </a:solidFill>
              </a:defRPr>
            </a:lvl4pPr>
            <a:lvl5pPr marL="0" indent="0">
              <a:buNone/>
              <a:defRPr sz="3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477F7CC-7303-4B23-9D49-24707BA31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3668" y="1996844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direct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0FB99-1879-4525-B986-8449EAC15DF1}"/>
              </a:ext>
            </a:extLst>
          </p:cNvPr>
          <p:cNvSpPr txBox="1"/>
          <p:nvPr userDrawn="1"/>
        </p:nvSpPr>
        <p:spPr>
          <a:xfrm>
            <a:off x="299279" y="1347614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email: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B596F-B155-45AF-8F8F-C73A691A4398}"/>
              </a:ext>
            </a:extLst>
          </p:cNvPr>
          <p:cNvSpPr txBox="1"/>
          <p:nvPr userDrawn="1"/>
        </p:nvSpPr>
        <p:spPr>
          <a:xfrm>
            <a:off x="301892" y="1995778"/>
            <a:ext cx="13480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phone: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99F96-48EE-4266-9092-AA8659592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668" y="2645006"/>
            <a:ext cx="5184000" cy="624000"/>
          </a:xfrm>
        </p:spPr>
        <p:txBody>
          <a:bodyPr anchor="ctr" anchorCtr="0"/>
          <a:lstStyle>
            <a:lvl1pPr>
              <a:defRPr sz="3000" b="0">
                <a:solidFill>
                  <a:schemeClr val="tx2"/>
                </a:solidFill>
              </a:defRPr>
            </a:lvl1pPr>
            <a:lvl2pPr marL="0" indent="0">
              <a:buNone/>
              <a:defRPr sz="3000" b="0">
                <a:solidFill>
                  <a:schemeClr val="tx1"/>
                </a:solidFill>
              </a:defRPr>
            </a:lvl2pPr>
            <a:lvl3pPr marL="0" indent="0">
              <a:buNone/>
              <a:defRPr sz="3000" b="0">
                <a:solidFill>
                  <a:schemeClr val="tx1"/>
                </a:solidFill>
              </a:defRPr>
            </a:lvl3pPr>
            <a:lvl4pPr marL="0" indent="0">
              <a:buNone/>
              <a:defRPr sz="3000" b="0">
                <a:solidFill>
                  <a:schemeClr val="tx1"/>
                </a:solidFill>
              </a:defRPr>
            </a:lvl4pPr>
            <a:lvl5pPr marL="0" indent="0">
              <a:buNone/>
              <a:defRPr sz="3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@twitter 	#hashtag</a:t>
            </a:r>
          </a:p>
        </p:txBody>
      </p:sp>
      <p:pic>
        <p:nvPicPr>
          <p:cNvPr id="13" name="Picture 12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91A64EE8-D4E1-4D7A-A6FA-100963ED2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3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ing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102592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Connecting people</a:t>
            </a:r>
          </a:p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to drive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798823"/>
            <a:ext cx="82928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— Find expertise</a:t>
            </a:r>
          </a:p>
          <a:p>
            <a:r>
              <a:rPr lang="en-GB" sz="3000" dirty="0"/>
              <a:t>  — Find markets</a:t>
            </a:r>
          </a:p>
          <a:p>
            <a:r>
              <a:rPr lang="en-GB" sz="3000" dirty="0"/>
              <a:t>    — Find finance</a:t>
            </a:r>
          </a:p>
        </p:txBody>
      </p:sp>
    </p:spTree>
    <p:extLst>
      <p:ext uri="{BB962C8B-B14F-4D97-AF65-F5344CB8AC3E}">
        <p14:creationId xmlns:p14="http://schemas.microsoft.com/office/powerpoint/2010/main" val="2732689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uture. F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The Future. Faster.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949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As a network partner of Innovate UK,</a:t>
            </a:r>
            <a:br>
              <a:rPr lang="en-GB" sz="2400" dirty="0"/>
            </a:br>
            <a:r>
              <a:rPr lang="en-GB" sz="2400" dirty="0"/>
              <a:t>KTN combines expertise in all sectors</a:t>
            </a:r>
            <a:br>
              <a:rPr lang="en-GB" sz="2400" dirty="0"/>
            </a:br>
            <a:r>
              <a:rPr lang="en-GB" sz="2400" dirty="0"/>
              <a:t>with the ability to cross boundaries</a:t>
            </a:r>
          </a:p>
          <a:p>
            <a:pPr>
              <a:lnSpc>
                <a:spcPts val="2700"/>
              </a:lnSpc>
              <a:spcAft>
                <a:spcPts val="1400"/>
              </a:spcAft>
            </a:pPr>
            <a:r>
              <a:rPr lang="en-GB" sz="2400" dirty="0"/>
              <a:t>Connecting with KTN can lead</a:t>
            </a:r>
            <a:br>
              <a:rPr lang="en-GB" sz="2400" dirty="0"/>
            </a:br>
            <a:r>
              <a:rPr lang="en-GB" sz="2400" dirty="0"/>
              <a:t>to potential collaborations,</a:t>
            </a:r>
            <a:br>
              <a:rPr lang="en-GB" sz="2400" dirty="0"/>
            </a:br>
            <a:r>
              <a:rPr lang="en-GB" sz="2400" dirty="0"/>
              <a:t>horizon-expanding events and</a:t>
            </a:r>
            <a:br>
              <a:rPr lang="en-GB" sz="2400" dirty="0"/>
            </a:br>
            <a:r>
              <a:rPr lang="en-GB" sz="2400" dirty="0"/>
              <a:t>innovation insights relevant to</a:t>
            </a:r>
            <a:br>
              <a:rPr lang="en-GB" sz="2400" dirty="0"/>
            </a:br>
            <a:r>
              <a:rPr lang="en-GB" sz="2400" dirty="0"/>
              <a:t>your needs</a:t>
            </a:r>
          </a:p>
        </p:txBody>
      </p:sp>
    </p:spTree>
    <p:extLst>
      <p:ext uri="{BB962C8B-B14F-4D97-AF65-F5344CB8AC3E}">
        <p14:creationId xmlns:p14="http://schemas.microsoft.com/office/powerpoint/2010/main" val="53862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through innov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Growth through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448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Helping you make</a:t>
            </a:r>
            <a:br>
              <a:rPr lang="en-GB" sz="2400" dirty="0"/>
            </a:br>
            <a:r>
              <a:rPr lang="en-GB" sz="2400" dirty="0"/>
              <a:t>a success of your ideas</a:t>
            </a:r>
            <a:br>
              <a:rPr lang="en-GB" sz="2400" dirty="0"/>
            </a:br>
            <a:r>
              <a:rPr lang="en-GB" sz="2400" dirty="0"/>
              <a:t>delivers growth for</a:t>
            </a:r>
            <a:br>
              <a:rPr lang="en-GB" sz="2400" dirty="0"/>
            </a:br>
            <a:r>
              <a:rPr lang="en-GB" sz="2400" dirty="0"/>
              <a:t>the UK economy</a:t>
            </a:r>
          </a:p>
        </p:txBody>
      </p:sp>
    </p:spTree>
    <p:extLst>
      <p:ext uri="{BB962C8B-B14F-4D97-AF65-F5344CB8AC3E}">
        <p14:creationId xmlns:p14="http://schemas.microsoft.com/office/powerpoint/2010/main" val="336367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AFB48-1287-46CF-B331-F77A3D0F14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329613"/>
            <a:ext cx="396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006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How it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3052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Attend events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Receive expert advice</a:t>
            </a:r>
            <a:br>
              <a:rPr lang="en-GB" sz="2400" dirty="0"/>
            </a:br>
            <a:r>
              <a:rPr lang="en-GB" sz="2400" dirty="0"/>
              <a:t>&amp; insights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Get help with</a:t>
            </a:r>
            <a:br>
              <a:rPr lang="en-GB" sz="2400" dirty="0"/>
            </a:br>
            <a:r>
              <a:rPr lang="en-GB" sz="2400" dirty="0"/>
              <a:t>crossing sectors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Introductions to</a:t>
            </a:r>
            <a:br>
              <a:rPr lang="en-GB" sz="2400" dirty="0"/>
            </a:br>
            <a:r>
              <a:rPr lang="en-GB" sz="2400" dirty="0"/>
              <a:t>new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505153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ipp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Business support offered by KTN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Access to funding and finance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Horizon 2020 guidance</a:t>
            </a:r>
          </a:p>
          <a:p>
            <a:pPr marL="354013" indent="-354013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— Embedding design and</a:t>
            </a:r>
            <a:br>
              <a:rPr lang="en-GB" sz="2400" dirty="0"/>
            </a:br>
            <a:r>
              <a:rPr lang="en-GB" sz="2400" dirty="0"/>
              <a:t>sustainability in innovation</a:t>
            </a:r>
          </a:p>
        </p:txBody>
      </p:sp>
    </p:spTree>
    <p:extLst>
      <p:ext uri="{BB962C8B-B14F-4D97-AF65-F5344CB8AC3E}">
        <p14:creationId xmlns:p14="http://schemas.microsoft.com/office/powerpoint/2010/main" val="3099965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ies and pro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 dirty="0">
                <a:solidFill>
                  <a:schemeClr val="tx2"/>
                </a:solidFill>
              </a:rPr>
              <a:t>Activities and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ts val="2800"/>
              </a:lnSpc>
              <a:spcAft>
                <a:spcPts val="1400"/>
              </a:spcAft>
            </a:pPr>
            <a:r>
              <a:rPr lang="en-GB" sz="2400" dirty="0"/>
              <a:t>From roadmaps to steering groups</a:t>
            </a:r>
            <a:br>
              <a:rPr lang="en-GB" sz="2400" dirty="0"/>
            </a:br>
            <a:r>
              <a:rPr lang="en-GB" sz="2400" dirty="0"/>
              <a:t>from influencing government policy</a:t>
            </a:r>
            <a:br>
              <a:rPr lang="en-GB" sz="2400" dirty="0"/>
            </a:br>
            <a:r>
              <a:rPr lang="en-GB" sz="2400" dirty="0"/>
              <a:t>to special interest groups,</a:t>
            </a:r>
            <a:br>
              <a:rPr lang="en-GB" sz="2400" dirty="0"/>
            </a:br>
            <a:r>
              <a:rPr lang="en-GB" sz="2400" dirty="0"/>
              <a:t>our activities and projects</a:t>
            </a:r>
            <a:br>
              <a:rPr lang="en-GB" sz="2400" dirty="0"/>
            </a:br>
            <a:r>
              <a:rPr lang="en-GB" sz="2400" dirty="0"/>
              <a:t>evolve constantly</a:t>
            </a:r>
            <a:br>
              <a:rPr lang="en-GB" sz="2400" dirty="0"/>
            </a:br>
            <a:r>
              <a:rPr lang="en-GB" sz="2400" dirty="0"/>
              <a:t>to reflect industry needs</a:t>
            </a:r>
          </a:p>
        </p:txBody>
      </p:sp>
    </p:spTree>
    <p:extLst>
      <p:ext uri="{BB962C8B-B14F-4D97-AF65-F5344CB8AC3E}">
        <p14:creationId xmlns:p14="http://schemas.microsoft.com/office/powerpoint/2010/main" val="1903790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cre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593B-006C-4EDD-A1F4-0A5FE129816A}"/>
              </a:ext>
            </a:extLst>
          </p:cNvPr>
          <p:cNvSpPr txBox="1"/>
          <p:nvPr userDrawn="1"/>
        </p:nvSpPr>
        <p:spPr>
          <a:xfrm>
            <a:off x="285700" y="192072"/>
            <a:ext cx="7562664" cy="51296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600" b="1">
                <a:solidFill>
                  <a:schemeClr val="tx2"/>
                </a:solidFill>
              </a:rPr>
              <a:t>Value create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9E80-F971-433A-B115-6417F7909D0C}"/>
              </a:ext>
            </a:extLst>
          </p:cNvPr>
          <p:cNvSpPr txBox="1"/>
          <p:nvPr userDrawn="1"/>
        </p:nvSpPr>
        <p:spPr>
          <a:xfrm>
            <a:off x="285700" y="1329613"/>
            <a:ext cx="8292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/>
              <a:t>£1 grant</a:t>
            </a:r>
          </a:p>
          <a:p>
            <a:r>
              <a:rPr lang="en-GB" sz="3000" dirty="0"/>
              <a:t>&gt; 12.5 </a:t>
            </a:r>
            <a:r>
              <a:rPr lang="en-GB" sz="3000" dirty="0" err="1"/>
              <a:t>mulitplier</a:t>
            </a:r>
            <a:endParaRPr lang="en-GB" sz="3000" dirty="0"/>
          </a:p>
          <a:p>
            <a:r>
              <a:rPr lang="en-GB" sz="3000" dirty="0"/>
              <a:t>&gt; £50 project value</a:t>
            </a:r>
          </a:p>
          <a:p>
            <a:r>
              <a:rPr lang="en-GB" sz="3000" dirty="0"/>
              <a:t>at 5 years</a:t>
            </a:r>
          </a:p>
        </p:txBody>
      </p:sp>
    </p:spTree>
    <p:extLst>
      <p:ext uri="{BB962C8B-B14F-4D97-AF65-F5344CB8AC3E}">
        <p14:creationId xmlns:p14="http://schemas.microsoft.com/office/powerpoint/2010/main" val="24195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o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D721-F241-4394-B779-3C7A886E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F72CE1-4832-461C-83AC-D52A05F18BF6}"/>
              </a:ext>
            </a:extLst>
          </p:cNvPr>
          <p:cNvSpPr/>
          <p:nvPr userDrawn="1"/>
        </p:nvSpPr>
        <p:spPr>
          <a:xfrm>
            <a:off x="0" y="720000"/>
            <a:ext cx="2123728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Big Solar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DC17F-9022-4498-B08E-9A19048EC5B9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Enabling flexible use of solar energy</a:t>
            </a:r>
          </a:p>
        </p:txBody>
      </p:sp>
    </p:spTree>
    <p:extLst>
      <p:ext uri="{BB962C8B-B14F-4D97-AF65-F5344CB8AC3E}">
        <p14:creationId xmlns:p14="http://schemas.microsoft.com/office/powerpoint/2010/main" val="1091777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me Technolog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4312242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Biome Technologies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896036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Next-generation renewable plastics</a:t>
            </a:r>
          </a:p>
        </p:txBody>
      </p:sp>
    </p:spTree>
    <p:extLst>
      <p:ext uri="{BB962C8B-B14F-4D97-AF65-F5344CB8AC3E}">
        <p14:creationId xmlns:p14="http://schemas.microsoft.com/office/powerpoint/2010/main" val="2907204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62005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Cool Curve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868144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Better designed energy-efficient lightbulbs</a:t>
            </a:r>
          </a:p>
        </p:txBody>
      </p:sp>
    </p:spTree>
    <p:extLst>
      <p:ext uri="{BB962C8B-B14F-4D97-AF65-F5344CB8AC3E}">
        <p14:creationId xmlns:p14="http://schemas.microsoft.com/office/powerpoint/2010/main" val="1342775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1359914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 err="1">
                <a:solidFill>
                  <a:schemeClr val="tx2"/>
                </a:solidFill>
              </a:rPr>
              <a:t>Fetu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431997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>
                <a:solidFill>
                  <a:schemeClr val="bg1"/>
                </a:solidFill>
              </a:rPr>
              <a:t>Making engines ultra-efficient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7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F Recov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330413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MDF Recovery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3167844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Recycling MDF waste</a:t>
            </a:r>
          </a:p>
        </p:txBody>
      </p:sp>
    </p:spTree>
    <p:extLst>
      <p:ext uri="{BB962C8B-B14F-4D97-AF65-F5344CB8AC3E}">
        <p14:creationId xmlns:p14="http://schemas.microsoft.com/office/powerpoint/2010/main" val="438234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3603-2415-4200-8CE3-D6ECDFB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89AF5-BB22-43AC-980A-0EA6B4F79A38}"/>
              </a:ext>
            </a:extLst>
          </p:cNvPr>
          <p:cNvSpPr/>
          <p:nvPr userDrawn="1"/>
        </p:nvSpPr>
        <p:spPr>
          <a:xfrm>
            <a:off x="7730" y="720000"/>
            <a:ext cx="2440033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4290" rIns="144000" bIns="0" rtlCol="0" anchor="ctr"/>
          <a:lstStyle/>
          <a:p>
            <a:pPr algn="l">
              <a:lnSpc>
                <a:spcPts val="3600"/>
              </a:lnSpc>
            </a:pPr>
            <a:r>
              <a:rPr lang="en-GB" sz="3600" b="1" dirty="0">
                <a:solidFill>
                  <a:schemeClr val="tx2"/>
                </a:solidFill>
              </a:rPr>
              <a:t>Wideblue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34CB9-A637-4063-9586-FAEF82327952}"/>
              </a:ext>
            </a:extLst>
          </p:cNvPr>
          <p:cNvSpPr/>
          <p:nvPr userDrawn="1"/>
        </p:nvSpPr>
        <p:spPr>
          <a:xfrm>
            <a:off x="0" y="1260000"/>
            <a:ext cx="540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44000" bIns="0" rtlCol="0" anchor="ctr"/>
          <a:lstStyle/>
          <a:p>
            <a:pPr algn="l">
              <a:lnSpc>
                <a:spcPts val="2400"/>
              </a:lnSpc>
            </a:pPr>
            <a:r>
              <a:rPr lang="en-GB" sz="2400" b="0" dirty="0">
                <a:solidFill>
                  <a:schemeClr val="bg1"/>
                </a:solidFill>
              </a:rPr>
              <a:t>Personal monitoring for respiratory care</a:t>
            </a:r>
          </a:p>
        </p:txBody>
      </p:sp>
    </p:spTree>
    <p:extLst>
      <p:ext uri="{BB962C8B-B14F-4D97-AF65-F5344CB8AC3E}">
        <p14:creationId xmlns:p14="http://schemas.microsoft.com/office/powerpoint/2010/main" val="5043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7562664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3BA-5726-4686-B714-B8D9DFB4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3960000" cy="3150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465" y="699542"/>
            <a:ext cx="7561900" cy="552434"/>
          </a:xfrm>
        </p:spPr>
        <p:txBody>
          <a:bodyPr/>
          <a:lstStyle>
            <a:lvl1pPr>
              <a:defRPr sz="3000" baseline="0"/>
            </a:lvl1pPr>
            <a:lvl2pPr marL="0" indent="0">
              <a:buNone/>
              <a:defRPr sz="2700"/>
            </a:lvl2pPr>
            <a:lvl3pPr marL="0" indent="0">
              <a:buNone/>
              <a:defRPr sz="2700"/>
            </a:lvl3pPr>
            <a:lvl4pPr marL="0" indent="0">
              <a:buNone/>
              <a:defRPr sz="2700"/>
            </a:lvl4pPr>
            <a:lvl5pPr marL="0" indent="0">
              <a:buNone/>
              <a:defRPr sz="2700"/>
            </a:lvl5pPr>
          </a:lstStyle>
          <a:p>
            <a:pPr lvl="0"/>
            <a:r>
              <a:rPr lang="en-US" dirty="0"/>
              <a:t>Click to edit sub head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E232C-5C51-45B1-A229-215729218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0563" y="1347962"/>
            <a:ext cx="3960000" cy="31320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944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45AA-8861-4AB2-B2EE-49A625E0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FDA40-BC52-4595-B6E4-A5E0287BBF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65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51F73-35C6-4451-88A0-EE819D3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</a:p>
        </p:txBody>
      </p:sp>
    </p:spTree>
    <p:extLst>
      <p:ext uri="{BB962C8B-B14F-4D97-AF65-F5344CB8AC3E}">
        <p14:creationId xmlns:p14="http://schemas.microsoft.com/office/powerpoint/2010/main" val="33603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21" y="1329613"/>
            <a:ext cx="4417516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FC736-41CF-4172-98B3-C7873D151EA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312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C82A6-E8E3-4E62-9491-09DFAB0F3F1E}"/>
              </a:ext>
            </a:extLst>
          </p:cNvPr>
          <p:cNvSpPr txBox="1"/>
          <p:nvPr userDrawn="1"/>
        </p:nvSpPr>
        <p:spPr>
          <a:xfrm>
            <a:off x="4788022" y="3811878"/>
            <a:ext cx="12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Working with: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3003FC2-61EF-4450-89A0-438219A2D2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3556" y="3435846"/>
            <a:ext cx="1152000" cy="1059840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Insert picture icon to insert logo</a:t>
            </a:r>
            <a:endParaRPr lang="en-GB" dirty="0"/>
          </a:p>
        </p:txBody>
      </p:sp>
      <p:pic>
        <p:nvPicPr>
          <p:cNvPr id="10" name="Picture 9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39F4D36A-7D5D-4BE0-9E2F-F70753F75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1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CF04-D6AB-4665-A117-359CF57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80000"/>
            <a:ext cx="6768000" cy="435462"/>
          </a:xfrm>
        </p:spPr>
        <p:txBody>
          <a:bodyPr/>
          <a:lstStyle>
            <a:lvl1pPr>
              <a:lnSpc>
                <a:spcPts val="40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069-AB15-4E3F-8643-664035F0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Cybersecurity Academic Startups Workshop 15/2/18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7E043-C03B-4CCD-808F-AB621EB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29613"/>
            <a:ext cx="8280000" cy="3150312"/>
          </a:xfrm>
        </p:spPr>
        <p:txBody>
          <a:bodyPr/>
          <a:lstStyle>
            <a:lvl1pPr>
              <a:defRPr sz="3000"/>
            </a:lvl1pPr>
            <a:lvl2pPr marL="271463" indent="-271463">
              <a:defRPr lang="en-GB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3" indent="-271463">
              <a:defRPr sz="3000"/>
            </a:lvl3pPr>
            <a:lvl4pPr marL="271463" indent="-271463">
              <a:defRPr sz="3000"/>
            </a:lvl4pPr>
            <a:lvl5pPr marL="271463" indent="-271463">
              <a:defRPr sz="3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6" name="Picture 5" descr="A picture containing balloon, aircraft, vector graphics&#10;&#10;Description generated with high confidence">
            <a:extLst>
              <a:ext uri="{FF2B5EF4-FFF2-40B4-BE49-F238E27FC236}">
                <a16:creationId xmlns:a16="http://schemas.microsoft.com/office/drawing/2014/main" id="{9BE23925-A24E-4501-94F6-16AE354D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1" y="0"/>
            <a:ext cx="2015109" cy="1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72" y="46060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93D78-CD0E-47AF-88A3-C700E381EB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6BABB4EB-9EBB-4309-AC52-4DEAE160A9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70" y="0"/>
            <a:ext cx="10302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0" r:id="rId2"/>
    <p:sldLayoutId id="2147483699" r:id="rId3"/>
    <p:sldLayoutId id="2147483700" r:id="rId4"/>
    <p:sldLayoutId id="2147483719" r:id="rId5"/>
    <p:sldLayoutId id="2147483702" r:id="rId6"/>
    <p:sldLayoutId id="2147483703" r:id="rId7"/>
    <p:sldLayoutId id="2147483722" r:id="rId8"/>
    <p:sldLayoutId id="2147483701" r:id="rId9"/>
    <p:sldLayoutId id="2147483723" r:id="rId10"/>
    <p:sldLayoutId id="2147483724" r:id="rId11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72" y="46060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2D004-D6D3-4F1F-8AF2-16102218F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23" y="11040"/>
            <a:ext cx="1003877" cy="1052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DEB76-63DF-4968-B120-2666AB1770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716000"/>
            <a:ext cx="35718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2020" y="4606038"/>
            <a:ext cx="4107922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0" name="Picture 9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1E82D004-D6D3-4F1F-8AF2-16102218F5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23" y="-2773"/>
            <a:ext cx="1003877" cy="1080000"/>
          </a:xfrm>
          <a:prstGeom prst="rect">
            <a:avLst/>
          </a:prstGeom>
        </p:spPr>
      </p:pic>
      <p:pic>
        <p:nvPicPr>
          <p:cNvPr id="23" name="Picture 2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7DEB76-63DF-4968-B120-2666AB1770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68580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46088" indent="-17780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46088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6088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5C390-2ECB-4E1D-A8EB-873F311C9BEB}"/>
              </a:ext>
            </a:extLst>
          </p:cNvPr>
          <p:cNvGrpSpPr/>
          <p:nvPr/>
        </p:nvGrpSpPr>
        <p:grpSpPr>
          <a:xfrm>
            <a:off x="0" y="4588038"/>
            <a:ext cx="9144000" cy="576000"/>
            <a:chOff x="0" y="4588038"/>
            <a:chExt cx="9144000" cy="57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4588038"/>
              <a:ext cx="9144000" cy="57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F40BF2-EED7-4F8D-9909-300EC888D909}"/>
                </a:ext>
              </a:extLst>
            </p:cNvPr>
            <p:cNvCxnSpPr/>
            <p:nvPr userDrawn="1"/>
          </p:nvCxnSpPr>
          <p:spPr>
            <a:xfrm>
              <a:off x="0" y="4588038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6510B-DCDE-46A8-9372-4BD644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0000"/>
            <a:ext cx="7489018" cy="435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3FB9-83FA-48E4-8FE1-1C065732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248603"/>
            <a:ext cx="8569325" cy="316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8AE9-38E8-41AB-AB7C-FD392B0D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708" y="4606038"/>
            <a:ext cx="4013234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Cybersecurity Academic Startups Workshop 15/2/18</a:t>
            </a:r>
            <a:endParaRPr lang="en-GB" dirty="0"/>
          </a:p>
        </p:txBody>
      </p:sp>
      <p:pic>
        <p:nvPicPr>
          <p:cNvPr id="10" name="Picture 9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1E82D004-D6D3-4F1F-8AF2-16102218F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23" y="-2773"/>
            <a:ext cx="1003877" cy="1080000"/>
          </a:xfrm>
          <a:prstGeom prst="rect">
            <a:avLst/>
          </a:prstGeom>
        </p:spPr>
      </p:pic>
      <p:pic>
        <p:nvPicPr>
          <p:cNvPr id="23" name="Picture 2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7DEB76-63DF-4968-B120-2666AB1770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" y="4798423"/>
            <a:ext cx="42481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sldNum="0" hd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75" indent="-184150" algn="l" defTabSz="6858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181">
          <p15:clr>
            <a:srgbClr val="F26B43"/>
          </p15:clr>
        </p15:guide>
        <p15:guide id="3" orient="horz" pos="2822">
          <p15:clr>
            <a:srgbClr val="F26B43"/>
          </p15:clr>
        </p15:guide>
        <p15:guide id="4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.foggie@ktn-uk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1F01B-E731-4868-A0B8-DFD098511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Answering the assessors’ prayer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EB2E5-254B-4EE1-88D4-F6AD771A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26 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D34B8-9AB1-4F5C-AA8D-65A1F9005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i="1" dirty="0"/>
              <a:t>“Oh, Lord, send me a good one!”</a:t>
            </a:r>
          </a:p>
        </p:txBody>
      </p:sp>
    </p:spTree>
    <p:extLst>
      <p:ext uri="{BB962C8B-B14F-4D97-AF65-F5344CB8AC3E}">
        <p14:creationId xmlns:p14="http://schemas.microsoft.com/office/powerpoint/2010/main" val="13713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Market awareness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does the market you are targeting look like? (400 words)</a:t>
            </a:r>
            <a:endParaRPr lang="en-GB" dirty="0"/>
          </a:p>
          <a:p>
            <a:r>
              <a:rPr lang="en-GB" dirty="0"/>
              <a:t>The market looks like (this) and here’s the trends with numbers and recent references that show we really know our stuff. Our target addressable market is (sensible, conservative, </a:t>
            </a:r>
            <a:r>
              <a:rPr lang="en-GB" i="1" dirty="0"/>
              <a:t>argued</a:t>
            </a:r>
            <a:r>
              <a:rPr lang="en-GB" dirty="0"/>
              <a:t>) numbers).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88D104E-592C-F34D-8E5C-FC95BFE781DE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5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Market awareness </a:t>
            </a:r>
          </a:p>
        </p:txBody>
      </p:sp>
      <p:pic>
        <p:nvPicPr>
          <p:cNvPr id="3" name="Picture 2" descr="Screen Shot 2018-02-14 at 21.4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7209"/>
            <a:ext cx="6948264" cy="415412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510D3F1-D974-3E42-8BAF-C8C207B9645B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22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Outcomes and route to market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059582"/>
            <a:ext cx="8280000" cy="3150312"/>
          </a:xfrm>
        </p:spPr>
        <p:txBody>
          <a:bodyPr/>
          <a:lstStyle/>
          <a:p>
            <a:r>
              <a:rPr lang="en-GB" i="1" dirty="0"/>
              <a:t>How are you going to grow your business and increase your productivity into the long term as a result of the project? (400 words)</a:t>
            </a:r>
            <a:endParaRPr lang="en-GB" dirty="0"/>
          </a:p>
          <a:p>
            <a:r>
              <a:rPr lang="en-GB" dirty="0"/>
              <a:t>“The value proposition to our target customers is (how they benefit in a business sense and it’s worth x to them). Our routes to market are (credible ideas, preferably relevant to market identified in Q4). Currently we sit (here) in the market but this project will take us to (there).”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13DDE97-4865-764B-9DD2-FF4A45DE785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9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Outcomes and route to market </a:t>
            </a:r>
          </a:p>
        </p:txBody>
      </p:sp>
      <p:pic>
        <p:nvPicPr>
          <p:cNvPr id="2" name="Picture 1" descr="Screen Shot 2018-02-14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65738"/>
            <a:ext cx="8532440" cy="325634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A57AD60-440A-DE4B-814F-D255BE115CB6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09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Wider impacts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impact might this project have outside the project team? (400 words)</a:t>
            </a:r>
            <a:endParaRPr lang="en-GB" dirty="0"/>
          </a:p>
          <a:p>
            <a:r>
              <a:rPr lang="en-GB" dirty="0"/>
              <a:t>“There are external (wider) benefits to (economic/social/environmental/greater good stuff) attributable to this solution being implemented and they are worth (some sort of guestimate). Stress any regional impacts (local economy stuff).”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B1CFFC3-D1F9-8947-9C10-FBBB1E76F7BC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80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Wider impacts </a:t>
            </a:r>
          </a:p>
        </p:txBody>
      </p:sp>
      <p:pic>
        <p:nvPicPr>
          <p:cNvPr id="2" name="Picture 1" descr="Screen Shot 2018-02-14 at 21.5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9" y="987574"/>
            <a:ext cx="8285841" cy="316835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8A3E6D6-0E2C-0D41-A662-1DB4580AE2C7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6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Project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How will you manage the project effectively? (400 words)</a:t>
            </a:r>
            <a:endParaRPr lang="en-GB" dirty="0"/>
          </a:p>
          <a:p>
            <a:r>
              <a:rPr lang="en-GB" dirty="0"/>
              <a:t>“Here’s a </a:t>
            </a:r>
            <a:r>
              <a:rPr lang="en-GB" dirty="0" err="1"/>
              <a:t>tickety</a:t>
            </a:r>
            <a:r>
              <a:rPr lang="en-GB" dirty="0"/>
              <a:t>-boo project plan (work packages, </a:t>
            </a:r>
            <a:r>
              <a:rPr lang="en-GB" dirty="0" err="1"/>
              <a:t>costed</a:t>
            </a:r>
            <a:r>
              <a:rPr lang="en-GB" dirty="0"/>
              <a:t>, research category, description of deliverables, management techniques and structure”</a:t>
            </a:r>
          </a:p>
          <a:p>
            <a:r>
              <a:rPr lang="en-GB" dirty="0"/>
              <a:t>“and here’s a funky Gantt chart (AppendixQ7)”.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B78B628-43BD-1546-A4E2-3E6855D102C8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21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Project management </a:t>
            </a:r>
          </a:p>
        </p:txBody>
      </p:sp>
      <p:pic>
        <p:nvPicPr>
          <p:cNvPr id="2" name="Picture 1" descr="Screen Shot 2018-02-14 at 21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" y="987574"/>
            <a:ext cx="8482415" cy="280831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6E40DF3-937E-E74E-AE30-B03D7AB95A41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2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Risks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035398"/>
            <a:ext cx="8280000" cy="3570640"/>
          </a:xfrm>
        </p:spPr>
        <p:txBody>
          <a:bodyPr/>
          <a:lstStyle/>
          <a:p>
            <a:r>
              <a:rPr lang="en-GB" i="1" dirty="0"/>
              <a:t>What are the main risks for this project? (400 words)</a:t>
            </a:r>
            <a:endParaRPr lang="en-GB" dirty="0"/>
          </a:p>
          <a:p>
            <a:r>
              <a:rPr lang="en-GB" dirty="0"/>
              <a:t>“Here’s a thorough risk assessment (project/technical/commercial/environmental/regulatory/whatever) with risk ownership assigned and sensible mitigation suggested along with a description of how risk will be managed during the project.”</a:t>
            </a:r>
          </a:p>
          <a:p>
            <a:r>
              <a:rPr lang="en-GB" dirty="0"/>
              <a:t>“and here’s a nice initial risk register (AppendixQ8).”</a:t>
            </a:r>
          </a:p>
          <a:p>
            <a:r>
              <a:rPr lang="en-GB" i="1" dirty="0"/>
              <a:t>Top tip </a:t>
            </a:r>
            <a:r>
              <a:rPr lang="mr-IN" dirty="0"/>
              <a:t>–</a:t>
            </a:r>
            <a:r>
              <a:rPr lang="en-GB" dirty="0"/>
              <a:t> this is a ‘graph question’, label the axes.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2478A65-292D-B74E-829C-F2F58D3472B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6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Risks </a:t>
            </a:r>
          </a:p>
        </p:txBody>
      </p:sp>
      <p:pic>
        <p:nvPicPr>
          <p:cNvPr id="2" name="Picture 1" descr="Screen Shot 2018-02-14 at 22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71550"/>
            <a:ext cx="8223712" cy="3834488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23CB89E-497B-E848-971C-CE7412ABE390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an exam and a story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72" y="1131590"/>
            <a:ext cx="8280000" cy="3150312"/>
          </a:xfrm>
        </p:spPr>
        <p:txBody>
          <a:bodyPr/>
          <a:lstStyle/>
          <a:p>
            <a:r>
              <a:rPr lang="en-GB" dirty="0"/>
              <a:t>Like all exams, the keywords and answers are contained in the questions.</a:t>
            </a:r>
          </a:p>
          <a:p>
            <a:r>
              <a:rPr lang="en-GB" dirty="0"/>
              <a:t>A lot of technique for individual Qs - but also requires a compelling narrative.</a:t>
            </a:r>
          </a:p>
          <a:p>
            <a:r>
              <a:rPr lang="en-GB" dirty="0"/>
              <a:t>Essentially 10 scored questions (+ 3 appendices) requiring answers of no more than 400 words each, giving you 4400 words to convince them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66E8440-FED0-7948-8461-9ED17BC019F2}"/>
              </a:ext>
            </a:extLst>
          </p:cNvPr>
          <p:cNvSpPr txBox="1">
            <a:spLocks/>
          </p:cNvSpPr>
          <p:nvPr/>
        </p:nvSpPr>
        <p:spPr>
          <a:xfrm>
            <a:off x="4385059" y="4693500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UCL 26 March 2019</a:t>
            </a:r>
          </a:p>
        </p:txBody>
      </p:sp>
    </p:spTree>
    <p:extLst>
      <p:ext uri="{BB962C8B-B14F-4D97-AF65-F5344CB8AC3E}">
        <p14:creationId xmlns:p14="http://schemas.microsoft.com/office/powerpoint/2010/main" val="378220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Additionality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Describe the impact that an injection of public funding would have on this project. (400 words)</a:t>
            </a:r>
            <a:endParaRPr lang="en-GB" dirty="0"/>
          </a:p>
          <a:p>
            <a:r>
              <a:rPr lang="en-GB" dirty="0"/>
              <a:t>“We seriously need support. It will not happen without it. Support enables (faster time to market; </a:t>
            </a:r>
            <a:r>
              <a:rPr lang="en-GB" dirty="0" err="1"/>
              <a:t>derisking</a:t>
            </a:r>
            <a:r>
              <a:rPr lang="en-GB" dirty="0"/>
              <a:t> to the point where private investors will come in; a new type of collaboration) </a:t>
            </a:r>
            <a:r>
              <a:rPr lang="mr-IN" dirty="0"/>
              <a:t>–</a:t>
            </a:r>
            <a:r>
              <a:rPr lang="en-GB" dirty="0"/>
              <a:t> and look at those awesome (stakeholder and/or wider) benefits.”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43DEF85-82FB-5249-8576-59BEF4A6998E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41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Additionality</a:t>
            </a:r>
            <a:r>
              <a:rPr lang="en-GB" dirty="0"/>
              <a:t> </a:t>
            </a:r>
          </a:p>
        </p:txBody>
      </p:sp>
      <p:pic>
        <p:nvPicPr>
          <p:cNvPr id="2" name="Picture 1" descr="Screen Shot 2018-02-14 at 22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1131590"/>
            <a:ext cx="8597247" cy="2630625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F3C4B93-2FEA-6E47-85DB-EF96007B092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8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Costs and value for money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131590"/>
            <a:ext cx="8280000" cy="3150312"/>
          </a:xfrm>
        </p:spPr>
        <p:txBody>
          <a:bodyPr/>
          <a:lstStyle/>
          <a:p>
            <a:r>
              <a:rPr lang="en-GB" i="1" dirty="0"/>
              <a:t>How much will the project cost and how does it represent value for money for the team and the taxpayer? (400 words)</a:t>
            </a:r>
            <a:endParaRPr lang="en-GB" dirty="0"/>
          </a:p>
          <a:p>
            <a:r>
              <a:rPr lang="en-GB" dirty="0"/>
              <a:t>“It’s excellent value for money - look how modestly the </a:t>
            </a:r>
            <a:r>
              <a:rPr lang="en-GB" dirty="0" err="1"/>
              <a:t>workpackages</a:t>
            </a:r>
            <a:r>
              <a:rPr lang="en-GB" dirty="0"/>
              <a:t> are </a:t>
            </a:r>
            <a:r>
              <a:rPr lang="en-GB" dirty="0" err="1"/>
              <a:t>costed</a:t>
            </a:r>
            <a:r>
              <a:rPr lang="en-GB" dirty="0"/>
              <a:t>. Subcontracts are justified because (they’re the best/we worked well with them previously/</a:t>
            </a:r>
            <a:r>
              <a:rPr lang="en-GB" dirty="0" err="1"/>
              <a:t>etc</a:t>
            </a:r>
            <a:r>
              <a:rPr lang="en-GB" dirty="0"/>
              <a:t>). The return to the tax payer comes from (increased VAT/payroll taxes/improved productivity/efficiency/contribution to </a:t>
            </a:r>
            <a:r>
              <a:rPr lang="en-GB" dirty="0" err="1"/>
              <a:t>govt</a:t>
            </a:r>
            <a:r>
              <a:rPr lang="en-GB" dirty="0"/>
              <a:t> strategy/</a:t>
            </a:r>
            <a:r>
              <a:rPr lang="en-GB" dirty="0" err="1"/>
              <a:t>etc</a:t>
            </a:r>
            <a:r>
              <a:rPr lang="en-GB" dirty="0"/>
              <a:t>).”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B94F9E4-E921-D045-97EE-79ADFAF92BE7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64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Costs and value for money </a:t>
            </a:r>
          </a:p>
        </p:txBody>
      </p:sp>
      <p:pic>
        <p:nvPicPr>
          <p:cNvPr id="2" name="Picture 1" descr="Screen Shot 2018-02-14 at 22.1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15566"/>
            <a:ext cx="8460432" cy="3448056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6BCD077-E39D-294E-9074-87EA562E86F5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0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print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GB" dirty="0"/>
              <a:t> will kill you!</a:t>
            </a:r>
          </a:p>
          <a:p>
            <a:r>
              <a:rPr lang="en-GB" i="1" dirty="0"/>
              <a:t>(insert funny story)</a:t>
            </a:r>
          </a:p>
          <a:p>
            <a:r>
              <a:rPr lang="en-GB" dirty="0"/>
              <a:t>Scope. If in doubt, check with lead technologists at Innovate UK. Use the competition help. They are helpful.</a:t>
            </a:r>
          </a:p>
          <a:p>
            <a:endParaRPr lang="en-GB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7E556F0-D9DC-4A42-97A3-0885724A1617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68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</a:t>
            </a:r>
            <a:r>
              <a:rPr lang="mr-IN" dirty="0"/>
              <a:t>…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GB" dirty="0"/>
              <a:t> will kill you, too!</a:t>
            </a:r>
          </a:p>
          <a:p>
            <a:r>
              <a:rPr lang="en-GB" dirty="0"/>
              <a:t>Typically 5 assessors assigned:</a:t>
            </a:r>
          </a:p>
          <a:p>
            <a:r>
              <a:rPr lang="en-GB" dirty="0"/>
              <a:t>1 will want to have your babies.</a:t>
            </a:r>
          </a:p>
          <a:p>
            <a:r>
              <a:rPr lang="en-GB" dirty="0"/>
              <a:t>3 will “</a:t>
            </a:r>
            <a:r>
              <a:rPr lang="en-GB" dirty="0" err="1"/>
              <a:t>oi’ll</a:t>
            </a:r>
            <a:r>
              <a:rPr lang="en-GB" dirty="0"/>
              <a:t> give it five” (more like 7, actually).</a:t>
            </a:r>
          </a:p>
          <a:p>
            <a:r>
              <a:rPr lang="en-GB" dirty="0"/>
              <a:t>1 would rather eat worms than see your project funded. 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EDDE7B3-90FC-734C-AE93-D5293C87A15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65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/>
              <a:t>Wow them from the off.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Answer the questions.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Put effort (and more wow) into the Appendices.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Use short, punchy sentences. Create a narrative flow.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If in doubt, ask. KTN has a view; Innovate UK are the arbitrators.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DB0E563-EBD3-0C40-85CA-2191C1B412EA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484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That’s enough.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  <a:p>
            <a:r>
              <a:rPr lang="en-GB" dirty="0"/>
              <a:t>Questions?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richard.foggie@ktn-uk.org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foggie_esp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BD2C120-07E5-2743-96D4-5892214398BC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6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GB" dirty="0"/>
              <a:t> when you include the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059582"/>
            <a:ext cx="8280000" cy="3150312"/>
          </a:xfrm>
        </p:spPr>
        <p:txBody>
          <a:bodyPr/>
          <a:lstStyle/>
          <a:p>
            <a:r>
              <a:rPr lang="en-GB" b="1" dirty="0"/>
              <a:t>Project Summary </a:t>
            </a:r>
            <a:endParaRPr lang="en-GB" dirty="0"/>
          </a:p>
          <a:p>
            <a:r>
              <a:rPr lang="en-GB" i="1" dirty="0"/>
              <a:t>Please provide a short summary of your project. We will not score this summary. (400 words)</a:t>
            </a:r>
          </a:p>
          <a:p>
            <a:r>
              <a:rPr lang="en-GB" dirty="0"/>
              <a:t>This is the first thing they read. They need to read it and say ‘wow!, I get this and I like this’. </a:t>
            </a:r>
          </a:p>
          <a:p>
            <a:r>
              <a:rPr lang="en-GB" i="1" dirty="0"/>
              <a:t>Top tip </a:t>
            </a:r>
            <a:r>
              <a:rPr lang="mr-IN" dirty="0"/>
              <a:t>–</a:t>
            </a:r>
            <a:r>
              <a:rPr lang="en-GB" dirty="0"/>
              <a:t> ‘Economist’ editorial style. 9 word sentences, active tense. 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047B362-830F-1B46-A395-8FA525C86C24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8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Need or challenge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03" y="987574"/>
            <a:ext cx="8280000" cy="3150312"/>
          </a:xfrm>
        </p:spPr>
        <p:txBody>
          <a:bodyPr/>
          <a:lstStyle/>
          <a:p>
            <a:r>
              <a:rPr lang="en-GB" i="1" dirty="0"/>
              <a:t>What is the business need, citizen challenge, technological challenge or market opportunity behind your innovation? (400 words)</a:t>
            </a:r>
          </a:p>
          <a:p>
            <a:pPr>
              <a:spcAft>
                <a:spcPts val="0"/>
              </a:spcAft>
            </a:pPr>
            <a:r>
              <a:rPr lang="en-GB" dirty="0"/>
              <a:t> “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Here’s an unmet business needs that is costing or denying (John/s) value. We can develop the tech/service/product to fix this challenge and when we do, (John/s) will buy it.”</a:t>
            </a:r>
            <a:endParaRPr lang="en-GB" sz="4000" dirty="0">
              <a:ea typeface="ＭＳ 明朝"/>
              <a:cs typeface="Times New Roman"/>
            </a:endParaRPr>
          </a:p>
          <a:p>
            <a:r>
              <a:rPr lang="en-GB" dirty="0"/>
              <a:t>“Here’s some stuff that shows we understand the wider context, too”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85017-C1C1-0A40-8430-3ACD0B8F2A0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66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Need or challenge </a:t>
            </a:r>
          </a:p>
        </p:txBody>
      </p:sp>
      <p:pic>
        <p:nvPicPr>
          <p:cNvPr id="8" name="Picture 7" descr="Screen Shot 2018-02-14 at 21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900664"/>
            <a:ext cx="7884368" cy="370537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7D2EE4-F033-4548-9BC7-09A8F0A4550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19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Approach and innovation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approach will you take and where will the focus of the innovation be?</a:t>
            </a:r>
            <a:r>
              <a:rPr lang="en-GB" dirty="0"/>
              <a:t> </a:t>
            </a:r>
            <a:r>
              <a:rPr lang="en-GB" i="1" dirty="0"/>
              <a:t>(400 words)</a:t>
            </a:r>
            <a:endParaRPr lang="en-GB" dirty="0"/>
          </a:p>
          <a:p>
            <a:r>
              <a:rPr lang="en-GB" dirty="0"/>
              <a:t>“We will technically solve the challenge by </a:t>
            </a:r>
            <a:r>
              <a:rPr lang="en-GB" dirty="0" err="1"/>
              <a:t>x,y,z</a:t>
            </a:r>
            <a:r>
              <a:rPr lang="en-GB" dirty="0"/>
              <a:t>. This is better than competitors a, b, c because … Based on earlier work (patent searches) we have freedom to operate. We will deliver (this/these) outputs.”</a:t>
            </a:r>
          </a:p>
          <a:p>
            <a:r>
              <a:rPr lang="en-GB" dirty="0"/>
              <a:t>“and here’s a picture (Appendix Q2) that oozes ‘wow factor!’”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F3D462D-9B4C-9242-BAF8-0C021EF995B3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85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Approach and innovation </a:t>
            </a:r>
          </a:p>
        </p:txBody>
      </p:sp>
      <p:pic>
        <p:nvPicPr>
          <p:cNvPr id="2" name="Picture 1" descr="Screen Shot 2018-02-14 at 21.4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43319"/>
            <a:ext cx="7740352" cy="3862719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779BD24-8257-0041-B9E7-5CC5B0DD1790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6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Team and resources 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E169C-3286-49D4-A56F-6319F17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Who is in the project team and what are their roles? (400 words)</a:t>
            </a:r>
          </a:p>
          <a:p>
            <a:r>
              <a:rPr lang="en-GB" dirty="0"/>
              <a:t>“Our team is the best - and here’s a list of credentials/track record that shows we can build it and get traction in the market. We will additionally need (these) resources and this is where we get them”.</a:t>
            </a:r>
          </a:p>
          <a:p>
            <a:r>
              <a:rPr lang="en-GB" dirty="0"/>
              <a:t>Do not be shy!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3BB4ACF-EC1F-694F-85BB-C361434C1ACC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CE616-48C3-4F31-AAE4-16D010E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Team and resources 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1" descr="Screen Shot 2018-02-14 at 21.4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1131590"/>
            <a:ext cx="8100900" cy="2880320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824859D-D76C-E44D-A1A2-D6E28A370E69}"/>
              </a:ext>
            </a:extLst>
          </p:cNvPr>
          <p:cNvSpPr txBox="1">
            <a:spLocks/>
          </p:cNvSpPr>
          <p:nvPr/>
        </p:nvSpPr>
        <p:spPr>
          <a:xfrm>
            <a:off x="4472372" y="4758438"/>
            <a:ext cx="453997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UCL 26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9191"/>
      </p:ext>
    </p:extLst>
  </p:cSld>
  <p:clrMapOvr>
    <a:masterClrMapping/>
  </p:clrMapOvr>
</p:sld>
</file>

<file path=ppt/theme/theme1.xml><?xml version="1.0" encoding="utf-8"?>
<a:theme xmlns:a="http://schemas.openxmlformats.org/drawingml/2006/main" name="KTN new 16-9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0EDC7CD8-C755-5645-ABCA-F9F7C030BA77}"/>
    </a:ext>
  </a:extLst>
</a:theme>
</file>

<file path=ppt/theme/theme2.xml><?xml version="1.0" encoding="utf-8"?>
<a:theme xmlns:a="http://schemas.openxmlformats.org/drawingml/2006/main" name="IUK Standard content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AFE9BA04-80E8-494D-A20E-AB1AEBC45841}"/>
    </a:ext>
  </a:extLst>
</a:theme>
</file>

<file path=ppt/theme/theme3.xml><?xml version="1.0" encoding="utf-8"?>
<a:theme xmlns:a="http://schemas.openxmlformats.org/drawingml/2006/main" name="Non-IUK blank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08C376F9-2EF3-1840-83F8-CBA703A3C731}"/>
    </a:ext>
  </a:extLst>
</a:theme>
</file>

<file path=ppt/theme/theme4.xml><?xml version="1.0" encoding="utf-8"?>
<a:theme xmlns:a="http://schemas.openxmlformats.org/drawingml/2006/main" name="Non-IUK Standard content">
  <a:themeElements>
    <a:clrScheme name="KTN">
      <a:dk1>
        <a:sysClr val="windowText" lastClr="000000"/>
      </a:dk1>
      <a:lt1>
        <a:sysClr val="window" lastClr="FFFFFF"/>
      </a:lt1>
      <a:dk2>
        <a:srgbClr val="782B90"/>
      </a:dk2>
      <a:lt2>
        <a:srgbClr val="DED9CC"/>
      </a:lt2>
      <a:accent1>
        <a:srgbClr val="782B90"/>
      </a:accent1>
      <a:accent2>
        <a:srgbClr val="0E62AA"/>
      </a:accent2>
      <a:accent3>
        <a:srgbClr val="ED135C"/>
      </a:accent3>
      <a:accent4>
        <a:srgbClr val="F05226"/>
      </a:accent4>
      <a:accent5>
        <a:srgbClr val="0EACB3"/>
      </a:accent5>
      <a:accent6>
        <a:srgbClr val="66AD55"/>
      </a:accent6>
      <a:hlink>
        <a:srgbClr val="782B90"/>
      </a:hlink>
      <a:folHlink>
        <a:srgbClr val="958F87"/>
      </a:folHlink>
    </a:clrScheme>
    <a:fontScheme name="KT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30196"/>
          </a:schemeClr>
        </a:solidFill>
        <a:ln>
          <a:noFill/>
        </a:ln>
      </a:spPr>
      <a:bodyPr lIns="288000" tIns="34290" rIns="288000" bIns="0" rtlCol="0" anchor="ctr"/>
      <a:lstStyle>
        <a:defPPr algn="l">
          <a:lnSpc>
            <a:spcPts val="3600"/>
          </a:lnSpc>
          <a:defRPr sz="3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25AAB721-72F3-4640-811B-9CDCCD2DDF18}" vid="{DD479C3D-A6BF-2E44-89D4-2D923B5926E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KTN new 16-9.potx</Template>
  <TotalTime>136</TotalTime>
  <Words>1218</Words>
  <Application>Microsoft Macintosh PowerPoint</Application>
  <PresentationFormat>On-screen Show (16:9)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KTN new 16-9</vt:lpstr>
      <vt:lpstr>IUK Standard content</vt:lpstr>
      <vt:lpstr>Non-IUK blank</vt:lpstr>
      <vt:lpstr>Non-IUK Standard content</vt:lpstr>
      <vt:lpstr>Answering the assessors’ prayer …</vt:lpstr>
      <vt:lpstr>It’s an exam and a story …</vt:lpstr>
      <vt:lpstr>… when you include the </vt:lpstr>
      <vt:lpstr>1. Need or challenge </vt:lpstr>
      <vt:lpstr>1. Need or challenge </vt:lpstr>
      <vt:lpstr>2. Approach and innovation </vt:lpstr>
      <vt:lpstr>2. Approach and innovation </vt:lpstr>
      <vt:lpstr>3. Team and resources  </vt:lpstr>
      <vt:lpstr>3. Team and resources  </vt:lpstr>
      <vt:lpstr>4. Market awareness </vt:lpstr>
      <vt:lpstr>4. Market awareness </vt:lpstr>
      <vt:lpstr>5. Outcomes and route to market </vt:lpstr>
      <vt:lpstr>5. Outcomes and route to market </vt:lpstr>
      <vt:lpstr>6. Wider impacts </vt:lpstr>
      <vt:lpstr>6. Wider impacts </vt:lpstr>
      <vt:lpstr>7. Project management </vt:lpstr>
      <vt:lpstr>7. Project management </vt:lpstr>
      <vt:lpstr>8. Risks </vt:lpstr>
      <vt:lpstr>8. Risks </vt:lpstr>
      <vt:lpstr>9. Additionality </vt:lpstr>
      <vt:lpstr>9. Additionality </vt:lpstr>
      <vt:lpstr>10. Costs and value for money </vt:lpstr>
      <vt:lpstr>10. Costs and value for money </vt:lpstr>
      <vt:lpstr>small print …</vt:lpstr>
      <vt:lpstr>feedback … </vt:lpstr>
      <vt:lpstr>Summary</vt:lpstr>
      <vt:lpstr>That’s enough.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Buckley</dc:creator>
  <cp:lastModifiedBy>P P</cp:lastModifiedBy>
  <cp:revision>15</cp:revision>
  <dcterms:created xsi:type="dcterms:W3CDTF">2017-09-18T14:38:15Z</dcterms:created>
  <dcterms:modified xsi:type="dcterms:W3CDTF">2022-04-06T13:41:32Z</dcterms:modified>
</cp:coreProperties>
</file>